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4284-0DC3-495F-A6A7-51483FF33EEE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59B54-D4B3-4435-8D8A-233EA5B65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45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first created several modified P1 promoters containing the tetO2 operator in each of three locations: upstream of the 33 (distal; P1TD), within the spacer region between the 33 and 7 (core; P1TC), or downstream of the transcription start site (proximal; P1TP) (To first investigate the positional effects of the tetO2 operators on basal gene expression in the absence of the </a:t>
            </a:r>
            <a:r>
              <a:rPr lang="en-US" dirty="0" err="1"/>
              <a:t>TetR</a:t>
            </a:r>
            <a:r>
              <a:rPr lang="en-US" dirty="0"/>
              <a:t> repressor, we fused the native P1 and P2 promoters, and each synthetic promoter, to a standard </a:t>
            </a:r>
            <a:r>
              <a:rPr lang="en-US" dirty="0" err="1"/>
              <a:t>Bacteroides</a:t>
            </a:r>
            <a:r>
              <a:rPr lang="en-US" dirty="0"/>
              <a:t> RBS (GH023) (</a:t>
            </a:r>
            <a:r>
              <a:rPr lang="en-US" dirty="0" err="1"/>
              <a:t>Wegmann</a:t>
            </a:r>
            <a:r>
              <a:rPr lang="en-US" dirty="0"/>
              <a:t> et al., 2013), followed by the </a:t>
            </a:r>
            <a:r>
              <a:rPr lang="en-US" dirty="0" err="1"/>
              <a:t>NanoLuc</a:t>
            </a:r>
            <a:r>
              <a:rPr lang="en-US" dirty="0"/>
              <a:t> luciferase gene as a reporter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B54-D4B3-4435-8D8A-233EA5B656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773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test the function of native </a:t>
            </a:r>
            <a:r>
              <a:rPr lang="en-US" dirty="0" err="1"/>
              <a:t>Bacteroides</a:t>
            </a:r>
            <a:r>
              <a:rPr lang="en-US" dirty="0"/>
              <a:t> genes expressed under the control of these engineered promoters, we replaced the </a:t>
            </a:r>
            <a:r>
              <a:rPr lang="en-US" dirty="0" err="1"/>
              <a:t>NanoLuc</a:t>
            </a:r>
            <a:r>
              <a:rPr lang="en-US" dirty="0"/>
              <a:t> reporter with BT1854 (</a:t>
            </a:r>
            <a:r>
              <a:rPr lang="en-US" dirty="0" err="1"/>
              <a:t>lpxF</a:t>
            </a:r>
            <a:r>
              <a:rPr lang="en-US" dirty="0"/>
              <a:t>). </a:t>
            </a:r>
            <a:r>
              <a:rPr lang="en-US" dirty="0" err="1"/>
              <a:t>LpxF</a:t>
            </a:r>
            <a:r>
              <a:rPr lang="en-US" dirty="0"/>
              <a:t> is a phospholipid phosphatase that determines resistance to cationic antimicrobial peptides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B54-D4B3-4435-8D8A-233EA5B656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20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facilitate gene expression control across species, we built a self-contained, 1 kb inducible expression cassette (designated TetR-P1TDP) in which </a:t>
            </a:r>
            <a:r>
              <a:rPr lang="en-US" dirty="0" err="1"/>
              <a:t>tetR</a:t>
            </a:r>
            <a:r>
              <a:rPr lang="en-US" dirty="0"/>
              <a:t> is expressed from the P2A21 promoter and oriented in the opposite direction from P1TDPGH023, thereby providing the ability to artificially regulate gene expression in unmodified strains of multiple species in a single step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B54-D4B3-4435-8D8A-233EA5B656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 our gut microbes so they can perform tasks,” such as deliver drugs or take physiological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B54-D4B3-4435-8D8A-233EA5B656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67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16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74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22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7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5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72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40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68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76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10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26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3B6A-5E32-4BA4-ABA4-D4EC01166EF5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83F8F-8007-46B3-9465-B5BB04BA5C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3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Engineered regulatory systems modulate gene expression of human commensals in the gut.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30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Exogenous Control of </a:t>
            </a:r>
            <a:r>
              <a:rPr lang="en-US" dirty="0" err="1"/>
              <a:t>Bacteroides</a:t>
            </a:r>
            <a:r>
              <a:rPr lang="en-US" dirty="0"/>
              <a:t> Gene Expression in Mice via a Synthetic Inducer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34" t="2218"/>
          <a:stretch/>
        </p:blipFill>
        <p:spPr>
          <a:xfrm>
            <a:off x="1968909" y="1917289"/>
            <a:ext cx="3555129" cy="23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527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277044"/>
            <a:ext cx="10515600" cy="4351338"/>
          </a:xfrm>
        </p:spPr>
        <p:txBody>
          <a:bodyPr/>
          <a:lstStyle/>
          <a:p>
            <a:r>
              <a:rPr lang="en-US" dirty="0"/>
              <a:t> Researchers modified an endogenous </a:t>
            </a:r>
            <a:r>
              <a:rPr lang="en-US" i="1" dirty="0" err="1"/>
              <a:t>Bacteroides</a:t>
            </a:r>
            <a:r>
              <a:rPr lang="en-US" i="1" dirty="0"/>
              <a:t> </a:t>
            </a:r>
            <a:r>
              <a:rPr lang="en-US" dirty="0"/>
              <a:t>promoter sequence to be inducible—it can be turned on or off in mice by adding (right) or omitting (left)  anhydrotetracycline (</a:t>
            </a:r>
            <a:r>
              <a:rPr lang="en-US" dirty="0" err="1"/>
              <a:t>aTC</a:t>
            </a:r>
            <a:r>
              <a:rPr lang="en-US" dirty="0"/>
              <a:t>) to the animal’s drinking water. The </a:t>
            </a:r>
            <a:r>
              <a:rPr lang="en-US" dirty="0" err="1"/>
              <a:t>aTC</a:t>
            </a:r>
            <a:r>
              <a:rPr lang="en-US" dirty="0"/>
              <a:t> binds to the TET repressor protein (yellow), thereby preventing its suppression of gene expression.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720" y="2711450"/>
            <a:ext cx="94678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61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Bacterioides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Gram-negative, obligate anaerobic bacteria, non endospore-forming bacilli</a:t>
            </a:r>
          </a:p>
          <a:p>
            <a:r>
              <a:rPr lang="en-US" dirty="0"/>
              <a:t>benefit their host by excluding potential pathogens from colonizing the gut</a:t>
            </a:r>
          </a:p>
          <a:p>
            <a:r>
              <a:rPr lang="en-US" dirty="0"/>
              <a:t>opportunistic human pathogens, causing infections of the peritoneal cavity, gastrointestinal surgery, and appendicitis via abscess formation, inhibiting phagocytosis, and inactivating beta-lactam antibiotics</a:t>
            </a:r>
          </a:p>
        </p:txBody>
      </p:sp>
    </p:spTree>
    <p:extLst>
      <p:ext uri="{BB962C8B-B14F-4D97-AF65-F5344CB8AC3E}">
        <p14:creationId xmlns:p14="http://schemas.microsoft.com/office/powerpoint/2010/main" xmlns="" val="344382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Inducible promoters are particularly valuable tools because these platforms allow real-time analysis of the contribution of microbiome gene products to community assembly, host physiology, and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391532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Tetracycline-regulated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245" y="1825625"/>
            <a:ext cx="383703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useful tool for analyzing gene function. </a:t>
            </a:r>
          </a:p>
          <a:p>
            <a:r>
              <a:rPr lang="en-US" dirty="0"/>
              <a:t>utilize a constitutively expressed repressor, </a:t>
            </a:r>
            <a:r>
              <a:rPr lang="en-US" dirty="0" err="1"/>
              <a:t>TetR</a:t>
            </a:r>
            <a:r>
              <a:rPr lang="en-US" dirty="0"/>
              <a:t>, which binds the </a:t>
            </a:r>
            <a:r>
              <a:rPr lang="en-US" dirty="0" err="1"/>
              <a:t>tetO</a:t>
            </a:r>
            <a:r>
              <a:rPr lang="en-US" dirty="0"/>
              <a:t> operator sequence in the promoter, preventing RNAP from binding DNA and initiating transcription.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50" t="1" r="-2419" b="-385"/>
          <a:stretch/>
        </p:blipFill>
        <p:spPr>
          <a:xfrm>
            <a:off x="4183626" y="1400210"/>
            <a:ext cx="8008374" cy="54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85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panel of tunable gene expression platforms for diverse human gut </a:t>
            </a:r>
            <a:r>
              <a:rPr lang="en-US" dirty="0" err="1"/>
              <a:t>Bacteroides</a:t>
            </a:r>
            <a:r>
              <a:rPr lang="en-US" dirty="0"/>
              <a:t>. In the OFF state, these systems recapitulate the phenotypes of mutants that lack the target gene entirely. Upon </a:t>
            </a:r>
            <a:r>
              <a:rPr lang="en-US" dirty="0" err="1"/>
              <a:t>aTC</a:t>
            </a:r>
            <a:r>
              <a:rPr lang="en-US" dirty="0"/>
              <a:t> induction, these engineered promoters can individually modulate gene expression up to 9,000-fold, spanning five orders of magnitude across the panel</a:t>
            </a:r>
          </a:p>
        </p:txBody>
      </p:sp>
    </p:spTree>
    <p:extLst>
      <p:ext uri="{BB962C8B-B14F-4D97-AF65-F5344CB8AC3E}">
        <p14:creationId xmlns:p14="http://schemas.microsoft.com/office/powerpoint/2010/main" xmlns="" val="2689266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P1 and P2 constitutive promoters and engineered P1 promoters containing tetO2 elements.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10432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46" y="1856978"/>
            <a:ext cx="7971043" cy="3719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3832" y="5576798"/>
            <a:ext cx="9099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Together, these results suggest that tetO2 insertion affects promoter activity, but reporter activity remains 4,200-fold to 16,000-fold above background, depending on operator placement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9232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Replaced the </a:t>
            </a:r>
            <a:r>
              <a:rPr lang="en-US" dirty="0" err="1"/>
              <a:t>NanoLuc</a:t>
            </a:r>
            <a:r>
              <a:rPr lang="en-US" dirty="0"/>
              <a:t> reporter with BT1854 (</a:t>
            </a:r>
            <a:r>
              <a:rPr lang="en-US" dirty="0" err="1"/>
              <a:t>lpxF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139" y="2239066"/>
            <a:ext cx="4862553" cy="35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88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Bt</a:t>
            </a:r>
            <a:r>
              <a:rPr lang="en-US" dirty="0"/>
              <a:t>::</a:t>
            </a:r>
            <a:r>
              <a:rPr lang="en-US" dirty="0" err="1"/>
              <a:t>tetR</a:t>
            </a:r>
            <a:r>
              <a:rPr lang="en-US" dirty="0"/>
              <a:t> revealed that, while </a:t>
            </a:r>
            <a:r>
              <a:rPr lang="en-US" dirty="0" err="1"/>
              <a:t>TetR</a:t>
            </a:r>
            <a:r>
              <a:rPr lang="en-US" dirty="0"/>
              <a:t> has no effect on the activity of the native P1 promoter, all of the tetO2-containing promoters exhibit a significant decrease in activity in the presence of </a:t>
            </a:r>
            <a:r>
              <a:rPr lang="en-US" dirty="0" err="1"/>
              <a:t>TetR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4764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07594" cy="1325563"/>
          </a:xfrm>
        </p:spPr>
        <p:txBody>
          <a:bodyPr/>
          <a:lstStyle/>
          <a:p>
            <a:r>
              <a:rPr lang="en-US" dirty="0"/>
              <a:t>Gene expression control across species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742"/>
          <a:stretch/>
        </p:blipFill>
        <p:spPr>
          <a:xfrm>
            <a:off x="5573784" y="1216742"/>
            <a:ext cx="2696253" cy="5641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519" b="83083"/>
          <a:stretch/>
        </p:blipFill>
        <p:spPr>
          <a:xfrm>
            <a:off x="1412283" y="2526890"/>
            <a:ext cx="3122846" cy="14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16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470</Words>
  <Application>Microsoft Office PowerPoint</Application>
  <PresentationFormat>Custom</PresentationFormat>
  <Paragraphs>25</Paragraphs>
  <Slides>11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Engineered regulatory systems modulate gene expression of human commensals in the gut.</vt:lpstr>
      <vt:lpstr>Bacterioides</vt:lpstr>
      <vt:lpstr>Slide 3</vt:lpstr>
      <vt:lpstr>Tetracycline-regulated systems</vt:lpstr>
      <vt:lpstr>Slide 5</vt:lpstr>
      <vt:lpstr>P1 and P2 constitutive promoters and engineered P1 promoters containing tetO2 elements.</vt:lpstr>
      <vt:lpstr>Replaced the NanoLuc reporter with BT1854 (lpxF)</vt:lpstr>
      <vt:lpstr>Slide 8</vt:lpstr>
      <vt:lpstr>Gene expression control across species</vt:lpstr>
      <vt:lpstr>Exogenous Control of Bacteroides Gene Expression in Mice via a Synthetic Inducer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Engineered regulatory systems modulate gene expression of human commensals in the gut.</dc:title>
  <dc:creator>Jaclyn Myers</dc:creator>
  <cp:lastModifiedBy>Huyen</cp:lastModifiedBy>
  <cp:revision>7</cp:revision>
  <dcterms:created xsi:type="dcterms:W3CDTF">2017-10-03T01:39:20Z</dcterms:created>
  <dcterms:modified xsi:type="dcterms:W3CDTF">2017-10-11T11:07:45Z</dcterms:modified>
</cp:coreProperties>
</file>